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Libre Franklin" panose="00000500000000000000" charset="0"/>
      <p:regular r:id="rId50"/>
      <p:bold r:id="rId51"/>
      <p:italic r:id="rId52"/>
      <p:boldItalic r:id="rId53"/>
    </p:embeddedFont>
    <p:embeddedFont>
      <p:font typeface="Prompt" panose="020B0604020202020204" charset="-34"/>
      <p:regular r:id="rId54"/>
      <p:bold r:id="rId55"/>
      <p:italic r:id="rId56"/>
      <p:bold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3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font" Target="fonts/font2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022cb3ab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022cb3ab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022cb3ab8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LSTM - เป็นการทำงานที่มีการเก็บสถานะของข้อมูลเอาไว้อยู่ตลอดเวลาผ่านประตูสามบานที่อยู่ภายในอันได้แก่ ประตูลืม ประตูทางเข้า และประตูทางออก ซึ่งประตูเหล่านี้จะเป็นตัวควบคุมทิศทางการไหลของข้อมูลในแต่ละ node</a:t>
            </a:r>
            <a:endParaRPr/>
          </a:p>
        </p:txBody>
      </p:sp>
      <p:sp>
        <p:nvSpPr>
          <p:cNvPr id="215" name="Google Shape;215;g9022cb3ab8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045799ea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LSTM - เป็นการทำงานที่มีการเก็บสถานะของข้อมูลเอาไว้อยู่ตลอดเวลาผ่านประตูสามบานที่อยู่ภายในอันได้แก่ ประตูลืม ประตูทางเข้า และประตูทางออก ซึ่งประตูเหล่านี้จะเป็นตัวควบคุมทิศทางการไหลของข้อมูลในแต่ละ node</a:t>
            </a:r>
            <a:endParaRPr/>
          </a:p>
        </p:txBody>
      </p:sp>
      <p:sp>
        <p:nvSpPr>
          <p:cNvPr id="223" name="Google Shape;223;g9045799ea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045799ea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LSTM - เป็นการทำงานที่มีการเก็บสถานะของข้อมูลเอาไว้อยู่ตลอดเวลาผ่านประตูสามบานที่อยู่ภายในอันได้แก่ ประตูลืม ประตูทางเข้า และประตูทางออก ซึ่งประตูเหล่านี้จะเป็นตัวควบคุมทิศทางการไหลของข้อมูลในแต่ละ node</a:t>
            </a:r>
            <a:endParaRPr/>
          </a:p>
        </p:txBody>
      </p:sp>
      <p:sp>
        <p:nvSpPr>
          <p:cNvPr id="231" name="Google Shape;231;g9045799ea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28af3dd2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9028af3dd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022cb3ab8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9022cb3ab8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0311e711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90311e711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0311e711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90311e711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0311e711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0311e711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022cb3ab8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9022cb3ab8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0311e7115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90311e7115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022cb3ab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9022cb3ab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022cb3ab8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9022cb3ab8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028af3dd2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9028af3dd2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028af3dd2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9028af3dd2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028af3dd2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9028af3dd2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028af3dd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9028af3dd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022cb3ab8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9022cb3ab8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022cb3ab8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9022cb3ab8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028af3dd2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9028af3dd2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022cb3ab8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9022cb3ab8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028af3dd2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9028af3dd2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022cb3ab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9022cb3ab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022cb3ab8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LSTM own algorithm 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Backtest ทดสอบไม่ชัดเจน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Dataset </a:t>
            </a:r>
            <a:endParaRPr/>
          </a:p>
        </p:txBody>
      </p:sp>
      <p:sp>
        <p:nvSpPr>
          <p:cNvPr id="429" name="Google Shape;429;g9022cb3ab8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022cb3ab8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9022cb3ab8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022cb3ab8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9022cb3ab8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022cb3ab8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9022cb3ab8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022cb3ab8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9022cb3ab8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022cb3ab8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Composite index - เป็นดัชนีที่สะท้อนการเคลื่อนไหวในตลาดหลักทรัพย์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Market Capitalization base - </a:t>
            </a:r>
            <a:r>
              <a:rPr lang="th" sz="1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คำนวณแบบถ่วงน้ำหนักด้วยมูลค่าหลักทรัพย์ตามราคาตลาด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มีสภาพคล่องในการซื้อขายสูงและมีการจ่ายเงินปันผลสูง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50 บริษัทอันดับแรก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g9022cb3ab8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022cb3ab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9022cb3ab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022cb3ab8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9022cb3ab8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028af3dd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9028af3dd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028af3dd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9028af3dd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Bookman Old Style"/>
              <a:buNone/>
              <a:defRPr sz="6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905744" y="3356056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okman Old Style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905744" y="3356056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0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okman Old Style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1"/>
          <p:cNvCxnSpPr/>
          <p:nvPr/>
        </p:nvCxnSpPr>
        <p:spPr>
          <a:xfrm>
            <a:off x="905744" y="3363849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1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2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3"/>
          </p:nvPr>
        </p:nvSpPr>
        <p:spPr>
          <a:xfrm>
            <a:off x="4886958" y="1543050"/>
            <a:ext cx="3479802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4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3433763"/>
            <a:ext cx="9141618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>
            <a:spLocks noGrp="1"/>
          </p:cNvSpPr>
          <p:nvPr>
            <p:ph type="pic" idx="2"/>
          </p:nvPr>
        </p:nvSpPr>
        <p:spPr>
          <a:xfrm>
            <a:off x="11" y="0"/>
            <a:ext cx="9143988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342900" tIns="342900" rIns="0" bIns="3427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822959" y="3599522"/>
            <a:ext cx="7585234" cy="55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Bookman Old Style"/>
              <a:buNone/>
              <a:defRPr sz="3500" b="0" i="0" u="none" strike="noStrike" cap="none">
                <a:solidFill>
                  <a:srgbClr val="FEFEFE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  <a:defRPr sz="35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◦"/>
              <a:defRPr sz="1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nalyzingalpha.com/zipline-equity-bundl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1" y="0"/>
            <a:ext cx="9141544" cy="51442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3" name="Google Shape;143;p25" descr="A close up of a piece of paper with a pencil laying on t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40" y="-9512"/>
            <a:ext cx="91439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934455" y="928831"/>
            <a:ext cx="2726945" cy="3266813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bre Franklin"/>
              <a:buNone/>
            </a:pPr>
            <a:endParaRPr sz="14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6092562" y="947855"/>
            <a:ext cx="2507520" cy="200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Bookman Old Style"/>
              <a:buNone/>
            </a:pPr>
            <a:r>
              <a:rPr lang="th" sz="2700">
                <a:solidFill>
                  <a:schemeClr val="lt1"/>
                </a:solidFill>
              </a:rPr>
              <a:t>SET50 stock price prediction using LSTM</a:t>
            </a:r>
            <a:endParaRPr sz="1100"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6132063" y="3164606"/>
            <a:ext cx="18753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 sz="1100"/>
              <a:t>KMUTT SCIENTIFIC PROGRAMMING BOOTCAMP WITH PYTHON</a:t>
            </a:r>
            <a:endParaRPr sz="1100"/>
          </a:p>
        </p:txBody>
      </p:sp>
      <p:cxnSp>
        <p:nvCxnSpPr>
          <p:cNvPr id="147" name="Google Shape;147;p25"/>
          <p:cNvCxnSpPr/>
          <p:nvPr/>
        </p:nvCxnSpPr>
        <p:spPr>
          <a:xfrm>
            <a:off x="6132067" y="2992464"/>
            <a:ext cx="233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25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rgbClr val="262626">
              <a:alpha val="9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5" y="3164597"/>
            <a:ext cx="719668" cy="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255875" y="320350"/>
            <a:ext cx="27846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LSTM MODEL</a:t>
            </a:r>
            <a:endParaRPr sz="1100" b="1"/>
          </a:p>
        </p:txBody>
      </p:sp>
      <p:sp>
        <p:nvSpPr>
          <p:cNvPr id="218" name="Google Shape;218;p34"/>
          <p:cNvSpPr txBox="1"/>
          <p:nvPr/>
        </p:nvSpPr>
        <p:spPr>
          <a:xfrm>
            <a:off x="130150" y="1071750"/>
            <a:ext cx="432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th" sz="2000" b="1">
                <a:solidFill>
                  <a:srgbClr val="24292E"/>
                </a:solidFill>
                <a:highlight>
                  <a:srgbClr val="FFFFFF"/>
                </a:highlight>
              </a:rPr>
              <a:t>Avoiding</a:t>
            </a:r>
            <a:r>
              <a:rPr lang="th" sz="2000">
                <a:solidFill>
                  <a:srgbClr val="24292E"/>
                </a:solidFill>
                <a:highlight>
                  <a:srgbClr val="FFFFFF"/>
                </a:highlight>
              </a:rPr>
              <a:t> the long-term dependency problem</a:t>
            </a: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th" sz="2000">
                <a:solidFill>
                  <a:srgbClr val="24292E"/>
                </a:solidFill>
                <a:highlight>
                  <a:srgbClr val="FFFFFF"/>
                </a:highlight>
              </a:rPr>
              <a:t>Suitable to deal with a </a:t>
            </a:r>
            <a:r>
              <a:rPr lang="th" sz="2000" b="1">
                <a:solidFill>
                  <a:srgbClr val="24292E"/>
                </a:solidFill>
                <a:highlight>
                  <a:srgbClr val="FFFFFF"/>
                </a:highlight>
              </a:rPr>
              <a:t>time series with long term patterns.</a:t>
            </a:r>
            <a:endParaRPr sz="2000"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Stock price prediction </a:t>
            </a:r>
            <a:b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th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(Sreelekshmy Selvin et al., 2017)</a:t>
            </a:r>
            <a:endParaRPr sz="2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Stock chart pattern recognition </a:t>
            </a:r>
            <a:r>
              <a:rPr lang="th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(Marc Velay et al., 2018 )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650" y="790453"/>
            <a:ext cx="4442525" cy="26591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4640100" y="3706250"/>
            <a:ext cx="4027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‘Keep or forget information’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255875" y="320350"/>
            <a:ext cx="27846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LSTM MODEL</a:t>
            </a:r>
            <a:endParaRPr sz="1100" b="1"/>
          </a:p>
        </p:txBody>
      </p:sp>
      <p:sp>
        <p:nvSpPr>
          <p:cNvPr id="226" name="Google Shape;226;p35"/>
          <p:cNvSpPr txBox="1"/>
          <p:nvPr/>
        </p:nvSpPr>
        <p:spPr>
          <a:xfrm>
            <a:off x="152325" y="790450"/>
            <a:ext cx="4110900" cy="4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Forget gate layer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ibre Franklin"/>
              <a:buChar char="○"/>
            </a:pP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What information should be thrown away or kept </a:t>
            </a:r>
            <a:b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(Hidden state + Current input)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Input gate layer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ibre Franklin"/>
              <a:buChar char="○"/>
            </a:pPr>
            <a:r>
              <a:rPr lang="th" sz="1600" b="1">
                <a:latin typeface="Libre Franklin"/>
                <a:ea typeface="Libre Franklin"/>
                <a:cs typeface="Libre Franklin"/>
                <a:sym typeface="Libre Franklin"/>
              </a:rPr>
              <a:t>Sigmoid</a:t>
            </a:r>
            <a: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b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  <a:t>Keep or forget it,  (0,1)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ibre Franklin"/>
              <a:buChar char="○"/>
            </a:pPr>
            <a:r>
              <a:rPr lang="th" sz="1600" b="1">
                <a:latin typeface="Libre Franklin"/>
                <a:ea typeface="Libre Franklin"/>
                <a:cs typeface="Libre Franklin"/>
                <a:sym typeface="Libre Franklin"/>
              </a:rPr>
              <a:t>Tanh activation </a:t>
            </a:r>
            <a: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b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th" sz="1600">
                <a:latin typeface="Libre Franklin"/>
                <a:ea typeface="Libre Franklin"/>
                <a:cs typeface="Libre Franklin"/>
                <a:sym typeface="Libre Franklin"/>
              </a:rPr>
              <a:t>Regulate significant value, (-1,1)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950" y="129525"/>
            <a:ext cx="4861250" cy="25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600" y="2491750"/>
            <a:ext cx="4861250" cy="230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255875" y="320350"/>
            <a:ext cx="27846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LSTM MODEL</a:t>
            </a:r>
            <a:endParaRPr sz="1100" b="1"/>
          </a:p>
        </p:txBody>
      </p:sp>
      <p:sp>
        <p:nvSpPr>
          <p:cNvPr id="234" name="Google Shape;234;p36"/>
          <p:cNvSpPr txBox="1"/>
          <p:nvPr/>
        </p:nvSpPr>
        <p:spPr>
          <a:xfrm>
            <a:off x="350200" y="904675"/>
            <a:ext cx="4004700" cy="4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New Cell state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pointwise multiplied by the forget vector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get addition with output from input gate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Output gate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Decides what the next hidden state should be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900" y="219625"/>
            <a:ext cx="4317033" cy="2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625" y="2571750"/>
            <a:ext cx="4484299" cy="212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489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Objectives</a:t>
            </a:r>
            <a:endParaRPr sz="3600"/>
          </a:p>
        </p:txBody>
      </p:sp>
      <p:sp>
        <p:nvSpPr>
          <p:cNvPr id="242" name="Google Shape;242;p37"/>
          <p:cNvSpPr txBox="1"/>
          <p:nvPr/>
        </p:nvSpPr>
        <p:spPr>
          <a:xfrm>
            <a:off x="3953550" y="748650"/>
            <a:ext cx="44865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To predict the stock price of SET50 using LSTM model 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To implement the backtesting model, for ensure the assumptions of the model are valid.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To develop and build the model, which can be use with real trading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250043" y="609599"/>
            <a:ext cx="3017592" cy="65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Methodology</a:t>
            </a:r>
            <a:endParaRPr sz="3600"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2"/>
          </p:nvPr>
        </p:nvSpPr>
        <p:spPr>
          <a:xfrm>
            <a:off x="250050" y="1489803"/>
            <a:ext cx="2638200" cy="23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215900" lvl="0" indent="-209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Preprocess data</a:t>
            </a:r>
            <a:endParaRPr sz="2100"/>
          </a:p>
          <a:p>
            <a:pPr marL="215900" lvl="0" indent="-209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LSTM Model</a:t>
            </a:r>
            <a:endParaRPr sz="1100"/>
          </a:p>
          <a:p>
            <a:pPr marL="215900" lvl="0" indent="-209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Backtesting </a:t>
            </a:r>
            <a:endParaRPr sz="1100"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12798" r="17069"/>
          <a:stretch/>
        </p:blipFill>
        <p:spPr>
          <a:xfrm>
            <a:off x="3932900" y="415725"/>
            <a:ext cx="4965298" cy="45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/>
        </p:nvSpPr>
        <p:spPr>
          <a:xfrm>
            <a:off x="255876" y="320350"/>
            <a:ext cx="3063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Preprocess data</a:t>
            </a:r>
            <a:endParaRPr sz="1100" b="1"/>
          </a:p>
        </p:txBody>
      </p:sp>
      <p:sp>
        <p:nvSpPr>
          <p:cNvPr id="255" name="Google Shape;255;p39"/>
          <p:cNvSpPr txBox="1"/>
          <p:nvPr/>
        </p:nvSpPr>
        <p:spPr>
          <a:xfrm>
            <a:off x="350200" y="904675"/>
            <a:ext cx="8856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4687"/>
            <a:ext cx="3533750" cy="3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25" y="1717614"/>
            <a:ext cx="3888900" cy="178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255876" y="320350"/>
            <a:ext cx="3063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Preprocess data</a:t>
            </a:r>
            <a:endParaRPr sz="1100" b="1"/>
          </a:p>
        </p:txBody>
      </p:sp>
      <p:sp>
        <p:nvSpPr>
          <p:cNvPr id="263" name="Google Shape;263;p40"/>
          <p:cNvSpPr txBox="1"/>
          <p:nvPr/>
        </p:nvSpPr>
        <p:spPr>
          <a:xfrm>
            <a:off x="350200" y="904675"/>
            <a:ext cx="8856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0" y="914375"/>
            <a:ext cx="4768324" cy="16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899" y="2710075"/>
            <a:ext cx="5829139" cy="1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255876" y="320350"/>
            <a:ext cx="3063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Preprocess data</a:t>
            </a:r>
            <a:endParaRPr sz="1100" b="1"/>
          </a:p>
        </p:txBody>
      </p:sp>
      <p:sp>
        <p:nvSpPr>
          <p:cNvPr id="271" name="Google Shape;271;p41"/>
          <p:cNvSpPr txBox="1"/>
          <p:nvPr/>
        </p:nvSpPr>
        <p:spPr>
          <a:xfrm>
            <a:off x="350200" y="904675"/>
            <a:ext cx="8856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41096"/>
          <a:stretch/>
        </p:blipFill>
        <p:spPr>
          <a:xfrm>
            <a:off x="350200" y="1345533"/>
            <a:ext cx="4699426" cy="259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t="59451" r="20773"/>
          <a:stretch/>
        </p:blipFill>
        <p:spPr>
          <a:xfrm>
            <a:off x="5296500" y="1771912"/>
            <a:ext cx="3633948" cy="17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255875" y="320350"/>
            <a:ext cx="24654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LSTM Model</a:t>
            </a:r>
            <a:endParaRPr sz="1100" b="1"/>
          </a:p>
        </p:txBody>
      </p:sp>
      <p:sp>
        <p:nvSpPr>
          <p:cNvPr id="279" name="Google Shape;279;p42"/>
          <p:cNvSpPr/>
          <p:nvPr/>
        </p:nvSpPr>
        <p:spPr>
          <a:xfrm>
            <a:off x="473200" y="3467100"/>
            <a:ext cx="7002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LSTM</a:t>
            </a:r>
            <a:endParaRPr/>
          </a:p>
        </p:txBody>
      </p:sp>
      <p:sp>
        <p:nvSpPr>
          <p:cNvPr id="280" name="Google Shape;280;p42"/>
          <p:cNvSpPr/>
          <p:nvPr/>
        </p:nvSpPr>
        <p:spPr>
          <a:xfrm>
            <a:off x="1380875" y="2529150"/>
            <a:ext cx="423600" cy="42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2"/>
          <p:cNvSpPr/>
          <p:nvPr/>
        </p:nvSpPr>
        <p:spPr>
          <a:xfrm>
            <a:off x="2435525" y="1679900"/>
            <a:ext cx="423600" cy="42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2"/>
          <p:cNvSpPr/>
          <p:nvPr/>
        </p:nvSpPr>
        <p:spPr>
          <a:xfrm>
            <a:off x="1541925" y="3467100"/>
            <a:ext cx="7002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LSTM</a:t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>
            <a:off x="3878125" y="3467100"/>
            <a:ext cx="7002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LSTM</a:t>
            </a:r>
            <a:endParaRPr/>
          </a:p>
        </p:txBody>
      </p:sp>
      <p:sp>
        <p:nvSpPr>
          <p:cNvPr id="284" name="Google Shape;284;p42"/>
          <p:cNvSpPr/>
          <p:nvPr/>
        </p:nvSpPr>
        <p:spPr>
          <a:xfrm>
            <a:off x="1913650" y="2529150"/>
            <a:ext cx="423600" cy="42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2"/>
          <p:cNvSpPr/>
          <p:nvPr/>
        </p:nvSpPr>
        <p:spPr>
          <a:xfrm>
            <a:off x="3444325" y="2529150"/>
            <a:ext cx="423600" cy="42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" name="Google Shape;286;p42"/>
          <p:cNvCxnSpPr>
            <a:endCxn id="280" idx="4"/>
          </p:cNvCxnSpPr>
          <p:nvPr/>
        </p:nvCxnSpPr>
        <p:spPr>
          <a:xfrm rot="10800000" flipH="1">
            <a:off x="853475" y="2952750"/>
            <a:ext cx="739200" cy="52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2"/>
          <p:cNvCxnSpPr>
            <a:stCxn id="282" idx="0"/>
            <a:endCxn id="280" idx="4"/>
          </p:cNvCxnSpPr>
          <p:nvPr/>
        </p:nvCxnSpPr>
        <p:spPr>
          <a:xfrm rot="10800000">
            <a:off x="1592625" y="2952600"/>
            <a:ext cx="2994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2"/>
          <p:cNvCxnSpPr>
            <a:stCxn id="279" idx="0"/>
            <a:endCxn id="284" idx="4"/>
          </p:cNvCxnSpPr>
          <p:nvPr/>
        </p:nvCxnSpPr>
        <p:spPr>
          <a:xfrm rot="10800000" flipH="1">
            <a:off x="823300" y="2952600"/>
            <a:ext cx="13023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2"/>
          <p:cNvCxnSpPr>
            <a:stCxn id="282" idx="0"/>
            <a:endCxn id="284" idx="4"/>
          </p:cNvCxnSpPr>
          <p:nvPr/>
        </p:nvCxnSpPr>
        <p:spPr>
          <a:xfrm rot="10800000" flipH="1">
            <a:off x="1892025" y="2952600"/>
            <a:ext cx="2334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42"/>
          <p:cNvCxnSpPr>
            <a:stCxn id="279" idx="0"/>
            <a:endCxn id="285" idx="4"/>
          </p:cNvCxnSpPr>
          <p:nvPr/>
        </p:nvCxnSpPr>
        <p:spPr>
          <a:xfrm rot="10800000" flipH="1">
            <a:off x="823300" y="2952600"/>
            <a:ext cx="28329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2"/>
          <p:cNvCxnSpPr>
            <a:stCxn id="282" idx="0"/>
            <a:endCxn id="285" idx="4"/>
          </p:cNvCxnSpPr>
          <p:nvPr/>
        </p:nvCxnSpPr>
        <p:spPr>
          <a:xfrm rot="10800000" flipH="1">
            <a:off x="1892025" y="2952600"/>
            <a:ext cx="17640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42"/>
          <p:cNvCxnSpPr>
            <a:stCxn id="283" idx="0"/>
            <a:endCxn id="280" idx="4"/>
          </p:cNvCxnSpPr>
          <p:nvPr/>
        </p:nvCxnSpPr>
        <p:spPr>
          <a:xfrm rot="10800000">
            <a:off x="1592725" y="2952600"/>
            <a:ext cx="26355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42"/>
          <p:cNvCxnSpPr>
            <a:stCxn id="283" idx="0"/>
            <a:endCxn id="284" idx="4"/>
          </p:cNvCxnSpPr>
          <p:nvPr/>
        </p:nvCxnSpPr>
        <p:spPr>
          <a:xfrm rot="10800000">
            <a:off x="2125525" y="2952600"/>
            <a:ext cx="21027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42"/>
          <p:cNvCxnSpPr>
            <a:stCxn id="283" idx="0"/>
            <a:endCxn id="285" idx="4"/>
          </p:cNvCxnSpPr>
          <p:nvPr/>
        </p:nvCxnSpPr>
        <p:spPr>
          <a:xfrm rot="10800000">
            <a:off x="3656125" y="2952600"/>
            <a:ext cx="5721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42"/>
          <p:cNvCxnSpPr>
            <a:stCxn id="280" idx="0"/>
            <a:endCxn id="281" idx="4"/>
          </p:cNvCxnSpPr>
          <p:nvPr/>
        </p:nvCxnSpPr>
        <p:spPr>
          <a:xfrm rot="10800000" flipH="1">
            <a:off x="1592675" y="2103450"/>
            <a:ext cx="1054800" cy="42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42"/>
          <p:cNvCxnSpPr>
            <a:stCxn id="284" idx="0"/>
            <a:endCxn id="281" idx="4"/>
          </p:cNvCxnSpPr>
          <p:nvPr/>
        </p:nvCxnSpPr>
        <p:spPr>
          <a:xfrm rot="10800000" flipH="1">
            <a:off x="2125450" y="2103450"/>
            <a:ext cx="522000" cy="42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42"/>
          <p:cNvCxnSpPr>
            <a:stCxn id="285" idx="0"/>
            <a:endCxn id="281" idx="4"/>
          </p:cNvCxnSpPr>
          <p:nvPr/>
        </p:nvCxnSpPr>
        <p:spPr>
          <a:xfrm rot="10800000">
            <a:off x="2647225" y="2103450"/>
            <a:ext cx="1008900" cy="42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42"/>
          <p:cNvCxnSpPr/>
          <p:nvPr/>
        </p:nvCxnSpPr>
        <p:spPr>
          <a:xfrm rot="10800000">
            <a:off x="823300" y="3959575"/>
            <a:ext cx="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42"/>
          <p:cNvCxnSpPr/>
          <p:nvPr/>
        </p:nvCxnSpPr>
        <p:spPr>
          <a:xfrm rot="10800000">
            <a:off x="1892025" y="3959575"/>
            <a:ext cx="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2"/>
          <p:cNvCxnSpPr/>
          <p:nvPr/>
        </p:nvCxnSpPr>
        <p:spPr>
          <a:xfrm rot="10800000">
            <a:off x="4228225" y="3959575"/>
            <a:ext cx="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2"/>
          <p:cNvCxnSpPr>
            <a:stCxn id="279" idx="3"/>
            <a:endCxn id="282" idx="1"/>
          </p:cNvCxnSpPr>
          <p:nvPr/>
        </p:nvCxnSpPr>
        <p:spPr>
          <a:xfrm>
            <a:off x="1173400" y="3713400"/>
            <a:ext cx="3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2"/>
          <p:cNvCxnSpPr>
            <a:stCxn id="282" idx="3"/>
          </p:cNvCxnSpPr>
          <p:nvPr/>
        </p:nvCxnSpPr>
        <p:spPr>
          <a:xfrm>
            <a:off x="2242125" y="3713400"/>
            <a:ext cx="4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2"/>
          <p:cNvCxnSpPr/>
          <p:nvPr/>
        </p:nvCxnSpPr>
        <p:spPr>
          <a:xfrm>
            <a:off x="3434125" y="3713400"/>
            <a:ext cx="4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2"/>
          <p:cNvCxnSpPr/>
          <p:nvPr/>
        </p:nvCxnSpPr>
        <p:spPr>
          <a:xfrm>
            <a:off x="239800" y="3699850"/>
            <a:ext cx="2334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5" name="Google Shape;305;p42"/>
          <p:cNvPicPr preferRelativeResize="0"/>
          <p:nvPr/>
        </p:nvPicPr>
        <p:blipFill rotWithShape="1">
          <a:blip r:embed="rId3">
            <a:alphaModFix/>
          </a:blip>
          <a:srcRect r="63482"/>
          <a:stretch/>
        </p:blipFill>
        <p:spPr>
          <a:xfrm>
            <a:off x="5420219" y="1413750"/>
            <a:ext cx="1764000" cy="21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2580878" y="2334525"/>
            <a:ext cx="647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>
                <a:latin typeface="Prompt"/>
                <a:ea typeface="Prompt"/>
                <a:cs typeface="Prompt"/>
                <a:sym typeface="Prompt"/>
              </a:rPr>
              <a:t>. . .</a:t>
            </a:r>
            <a:endParaRPr sz="27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7" name="Google Shape;307;p42"/>
          <p:cNvSpPr txBox="1"/>
          <p:nvPr/>
        </p:nvSpPr>
        <p:spPr>
          <a:xfrm>
            <a:off x="2754428" y="3301125"/>
            <a:ext cx="6471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>
                <a:latin typeface="Prompt"/>
                <a:ea typeface="Prompt"/>
                <a:cs typeface="Prompt"/>
                <a:sym typeface="Prompt"/>
              </a:rPr>
              <a:t>. . .</a:t>
            </a:r>
            <a:endParaRPr sz="2700">
              <a:latin typeface="Prompt"/>
              <a:ea typeface="Prompt"/>
              <a:cs typeface="Prompt"/>
              <a:sym typeface="Prompt"/>
            </a:endParaRPr>
          </a:p>
        </p:txBody>
      </p:sp>
      <p:grpSp>
        <p:nvGrpSpPr>
          <p:cNvPr id="308" name="Google Shape;308;p42"/>
          <p:cNvGrpSpPr/>
          <p:nvPr/>
        </p:nvGrpSpPr>
        <p:grpSpPr>
          <a:xfrm>
            <a:off x="641275" y="4134175"/>
            <a:ext cx="721850" cy="492600"/>
            <a:chOff x="946075" y="3981775"/>
            <a:chExt cx="721850" cy="492600"/>
          </a:xfrm>
        </p:grpSpPr>
        <p:sp>
          <p:nvSpPr>
            <p:cNvPr id="309" name="Google Shape;309;p42"/>
            <p:cNvSpPr txBox="1"/>
            <p:nvPr/>
          </p:nvSpPr>
          <p:spPr>
            <a:xfrm>
              <a:off x="946075" y="3981775"/>
              <a:ext cx="36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2700"/>
                <a:t>x</a:t>
              </a:r>
              <a:endParaRPr sz="2700"/>
            </a:p>
          </p:txBody>
        </p:sp>
        <p:sp>
          <p:nvSpPr>
            <p:cNvPr id="310" name="Google Shape;310;p42"/>
            <p:cNvSpPr txBox="1"/>
            <p:nvPr/>
          </p:nvSpPr>
          <p:spPr>
            <a:xfrm>
              <a:off x="1095825" y="3981775"/>
              <a:ext cx="5721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300">
                  <a:solidFill>
                    <a:schemeClr val="dk1"/>
                  </a:solidFill>
                </a:rPr>
                <a:t>&lt;1&gt;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311" name="Google Shape;311;p42"/>
          <p:cNvGrpSpPr/>
          <p:nvPr/>
        </p:nvGrpSpPr>
        <p:grpSpPr>
          <a:xfrm>
            <a:off x="1668925" y="4134175"/>
            <a:ext cx="721850" cy="492600"/>
            <a:chOff x="946075" y="3981775"/>
            <a:chExt cx="721850" cy="492600"/>
          </a:xfrm>
        </p:grpSpPr>
        <p:sp>
          <p:nvSpPr>
            <p:cNvPr id="312" name="Google Shape;312;p42"/>
            <p:cNvSpPr txBox="1"/>
            <p:nvPr/>
          </p:nvSpPr>
          <p:spPr>
            <a:xfrm>
              <a:off x="946075" y="3981775"/>
              <a:ext cx="36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2700"/>
                <a:t>x</a:t>
              </a:r>
              <a:endParaRPr sz="2700"/>
            </a:p>
          </p:txBody>
        </p:sp>
        <p:sp>
          <p:nvSpPr>
            <p:cNvPr id="313" name="Google Shape;313;p42"/>
            <p:cNvSpPr txBox="1"/>
            <p:nvPr/>
          </p:nvSpPr>
          <p:spPr>
            <a:xfrm>
              <a:off x="1095825" y="3981775"/>
              <a:ext cx="5721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300">
                  <a:solidFill>
                    <a:schemeClr val="dk1"/>
                  </a:solidFill>
                </a:rPr>
                <a:t>&lt;2&gt;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314" name="Google Shape;314;p42"/>
          <p:cNvGrpSpPr/>
          <p:nvPr/>
        </p:nvGrpSpPr>
        <p:grpSpPr>
          <a:xfrm>
            <a:off x="3977650" y="4134175"/>
            <a:ext cx="721850" cy="492600"/>
            <a:chOff x="946075" y="3981775"/>
            <a:chExt cx="721850" cy="492600"/>
          </a:xfrm>
        </p:grpSpPr>
        <p:sp>
          <p:nvSpPr>
            <p:cNvPr id="315" name="Google Shape;315;p42"/>
            <p:cNvSpPr txBox="1"/>
            <p:nvPr/>
          </p:nvSpPr>
          <p:spPr>
            <a:xfrm>
              <a:off x="946075" y="3981775"/>
              <a:ext cx="36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2700"/>
                <a:t>x</a:t>
              </a:r>
              <a:endParaRPr sz="2700"/>
            </a:p>
          </p:txBody>
        </p:sp>
        <p:sp>
          <p:nvSpPr>
            <p:cNvPr id="316" name="Google Shape;316;p42"/>
            <p:cNvSpPr txBox="1"/>
            <p:nvPr/>
          </p:nvSpPr>
          <p:spPr>
            <a:xfrm>
              <a:off x="1095825" y="3981775"/>
              <a:ext cx="5721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300">
                  <a:solidFill>
                    <a:schemeClr val="dk1"/>
                  </a:solidFill>
                </a:rPr>
                <a:t>&lt;10&gt;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cxnSp>
        <p:nvCxnSpPr>
          <p:cNvPr id="317" name="Google Shape;317;p42"/>
          <p:cNvCxnSpPr/>
          <p:nvPr/>
        </p:nvCxnSpPr>
        <p:spPr>
          <a:xfrm rot="10800000">
            <a:off x="2647325" y="1379400"/>
            <a:ext cx="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42"/>
          <p:cNvSpPr txBox="1"/>
          <p:nvPr/>
        </p:nvSpPr>
        <p:spPr>
          <a:xfrm>
            <a:off x="2463125" y="810600"/>
            <a:ext cx="36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/>
              <a:t>y</a:t>
            </a:r>
            <a:endParaRPr sz="2700"/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l="42286" r="35877"/>
          <a:stretch/>
        </p:blipFill>
        <p:spPr>
          <a:xfrm>
            <a:off x="7163202" y="1413750"/>
            <a:ext cx="1054799" cy="21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l="80169" r="3153"/>
          <a:stretch/>
        </p:blipFill>
        <p:spPr>
          <a:xfrm>
            <a:off x="8181824" y="1413750"/>
            <a:ext cx="805550" cy="21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3881863" y="2529150"/>
            <a:ext cx="11208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ibre Franklin"/>
                <a:ea typeface="Libre Franklin"/>
                <a:cs typeface="Libre Franklin"/>
                <a:sym typeface="Libre Franklin"/>
              </a:rPr>
              <a:t>16 units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4547088" y="3501600"/>
            <a:ext cx="11208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ibre Franklin"/>
                <a:ea typeface="Libre Franklin"/>
                <a:cs typeface="Libre Franklin"/>
                <a:sym typeface="Libre Franklin"/>
              </a:rPr>
              <a:t>32 units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2901438" y="1679900"/>
            <a:ext cx="11208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ibre Franklin"/>
                <a:ea typeface="Libre Franklin"/>
                <a:cs typeface="Libre Franklin"/>
                <a:sym typeface="Libre Franklin"/>
              </a:rPr>
              <a:t>1 unit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/>
        </p:nvSpPr>
        <p:spPr>
          <a:xfrm>
            <a:off x="255875" y="320350"/>
            <a:ext cx="25383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LSTM Model</a:t>
            </a:r>
            <a:endParaRPr sz="1100" b="1"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051150"/>
            <a:ext cx="7221400" cy="33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lang="th" sz="3600"/>
              <a:t>Team Members &amp; Advisor</a:t>
            </a:r>
            <a:endParaRPr sz="3600"/>
          </a:p>
        </p:txBody>
      </p:sp>
      <p:sp>
        <p:nvSpPr>
          <p:cNvPr id="155" name="Google Shape;155;p26"/>
          <p:cNvSpPr txBox="1"/>
          <p:nvPr/>
        </p:nvSpPr>
        <p:spPr>
          <a:xfrm>
            <a:off x="822950" y="1598200"/>
            <a:ext cx="8101800" cy="30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th" sz="27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Poomphob Suwannapichat (Phob)</a:t>
            </a:r>
            <a:endParaRPr sz="27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700"/>
              <a:buFont typeface="Arial"/>
              <a:buChar char="•"/>
            </a:pPr>
            <a:r>
              <a:rPr lang="th" sz="2700" b="0" i="0" u="none" strike="noStrike" cap="none">
                <a:solidFill>
                  <a:srgbClr val="11111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Narongrid Seesawad (Rid)</a:t>
            </a:r>
            <a:endParaRPr sz="2700" b="0" i="0" u="none" strike="noStrike" cap="none">
              <a:solidFill>
                <a:srgbClr val="11111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111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700"/>
              <a:buFont typeface="Arial"/>
              <a:buChar char="•"/>
            </a:pPr>
            <a:r>
              <a:rPr lang="th" sz="2700" b="0" i="0" u="none" strike="noStrike" cap="none">
                <a:solidFill>
                  <a:srgbClr val="11111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Paramet Moonkaew (Met)</a:t>
            </a:r>
            <a:endParaRPr sz="2700" b="0" i="0" u="none" strike="noStrike" cap="none">
              <a:solidFill>
                <a:srgbClr val="11111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111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700"/>
              <a:buFont typeface="Arial"/>
              <a:buChar char="•"/>
            </a:pPr>
            <a:r>
              <a:rPr lang="th" sz="2700" b="0" i="0" u="none" strike="noStrike" cap="none">
                <a:solidFill>
                  <a:srgbClr val="11111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Advisor: </a:t>
            </a:r>
            <a:r>
              <a:rPr lang="th" sz="27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Dr. Teerasit Termsaithong</a:t>
            </a:r>
            <a:endParaRPr sz="27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/>
        </p:nvSpPr>
        <p:spPr>
          <a:xfrm>
            <a:off x="255875" y="320350"/>
            <a:ext cx="2421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Backtesting</a:t>
            </a:r>
            <a:endParaRPr sz="1100" b="1"/>
          </a:p>
        </p:txBody>
      </p:sp>
      <p:sp>
        <p:nvSpPr>
          <p:cNvPr id="344" name="Google Shape;344;p45"/>
          <p:cNvSpPr txBox="1"/>
          <p:nvPr/>
        </p:nvSpPr>
        <p:spPr>
          <a:xfrm>
            <a:off x="743650" y="1167138"/>
            <a:ext cx="3172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Open Source: Zipline 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743575" y="1976775"/>
            <a:ext cx="2305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Our algorithm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50" y="974938"/>
            <a:ext cx="21336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 rot="10800000">
            <a:off x="3234625" y="2156650"/>
            <a:ext cx="3891900" cy="22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p45"/>
          <p:cNvCxnSpPr/>
          <p:nvPr/>
        </p:nvCxnSpPr>
        <p:spPr>
          <a:xfrm>
            <a:off x="557725" y="706450"/>
            <a:ext cx="0" cy="14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45"/>
          <p:cNvCxnSpPr>
            <a:endCxn id="344" idx="1"/>
          </p:cNvCxnSpPr>
          <p:nvPr/>
        </p:nvCxnSpPr>
        <p:spPr>
          <a:xfrm>
            <a:off x="570250" y="1425288"/>
            <a:ext cx="1734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5"/>
          <p:cNvCxnSpPr>
            <a:stCxn id="345" idx="1"/>
            <a:endCxn id="345" idx="1"/>
          </p:cNvCxnSpPr>
          <p:nvPr/>
        </p:nvCxnSpPr>
        <p:spPr>
          <a:xfrm>
            <a:off x="743575" y="22061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45"/>
          <p:cNvCxnSpPr>
            <a:stCxn id="345" idx="1"/>
            <a:endCxn id="345" idx="1"/>
          </p:cNvCxnSpPr>
          <p:nvPr/>
        </p:nvCxnSpPr>
        <p:spPr>
          <a:xfrm>
            <a:off x="743575" y="22061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45"/>
          <p:cNvCxnSpPr/>
          <p:nvPr/>
        </p:nvCxnSpPr>
        <p:spPr>
          <a:xfrm>
            <a:off x="582525" y="2206125"/>
            <a:ext cx="1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074" y="2077450"/>
            <a:ext cx="4788125" cy="23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5" y="225000"/>
            <a:ext cx="21336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425" y="786500"/>
            <a:ext cx="50577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5" y="225000"/>
            <a:ext cx="21336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925" y="1034400"/>
            <a:ext cx="69342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88" y="1413425"/>
            <a:ext cx="6196881" cy="324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5" y="225000"/>
            <a:ext cx="21336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4757150" y="597073"/>
            <a:ext cx="3755400" cy="532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Ingesting Data from .csv Files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5114453" y="1239400"/>
            <a:ext cx="3040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Collect data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114450" y="2042575"/>
            <a:ext cx="3040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Register to Zipline</a:t>
            </a:r>
            <a:endParaRPr sz="20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5114450" y="2922375"/>
            <a:ext cx="3040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Ingest the dataset</a:t>
            </a:r>
            <a:endParaRPr sz="20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5114450" y="3802175"/>
            <a:ext cx="30408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Backtest using Zipline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77" name="Google Shape;377;p48"/>
          <p:cNvCxnSpPr>
            <a:stCxn id="373" idx="2"/>
            <a:endCxn id="374" idx="0"/>
          </p:cNvCxnSpPr>
          <p:nvPr/>
        </p:nvCxnSpPr>
        <p:spPr>
          <a:xfrm>
            <a:off x="6634853" y="1586500"/>
            <a:ext cx="0" cy="4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8"/>
          <p:cNvCxnSpPr>
            <a:stCxn id="374" idx="2"/>
            <a:endCxn id="375" idx="0"/>
          </p:cNvCxnSpPr>
          <p:nvPr/>
        </p:nvCxnSpPr>
        <p:spPr>
          <a:xfrm>
            <a:off x="6634850" y="2389675"/>
            <a:ext cx="0" cy="5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48"/>
          <p:cNvCxnSpPr>
            <a:stCxn id="375" idx="2"/>
            <a:endCxn id="376" idx="0"/>
          </p:cNvCxnSpPr>
          <p:nvPr/>
        </p:nvCxnSpPr>
        <p:spPr>
          <a:xfrm>
            <a:off x="6634850" y="3269475"/>
            <a:ext cx="0" cy="5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0" name="Google Shape;3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00" y="1695200"/>
            <a:ext cx="27527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463" y="1555925"/>
            <a:ext cx="18764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/>
        </p:nvSpPr>
        <p:spPr>
          <a:xfrm>
            <a:off x="309850" y="4399850"/>
            <a:ext cx="3123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chemeClr val="hlink"/>
                </a:solidFill>
                <a:hlinkClick r:id="rId6"/>
              </a:rPr>
              <a:t>https://analyzingalpha.com/zipline-equity-bundle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/>
        </p:nvSpPr>
        <p:spPr>
          <a:xfrm>
            <a:off x="495675" y="315975"/>
            <a:ext cx="2305200" cy="458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 b="1">
                <a:latin typeface="Libre Franklin"/>
                <a:ea typeface="Libre Franklin"/>
                <a:cs typeface="Libre Franklin"/>
                <a:sym typeface="Libre Franklin"/>
              </a:rPr>
              <a:t>Our algorithm</a:t>
            </a:r>
            <a:endParaRPr sz="21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75" y="925875"/>
            <a:ext cx="7137251" cy="34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title"/>
          </p:nvPr>
        </p:nvSpPr>
        <p:spPr>
          <a:xfrm>
            <a:off x="0" y="1620370"/>
            <a:ext cx="3476065" cy="163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Results </a:t>
            </a:r>
            <a:br>
              <a:rPr lang="th" sz="3600"/>
            </a:br>
            <a:r>
              <a:rPr lang="th" sz="3600"/>
              <a:t>&amp; </a:t>
            </a:r>
            <a:br>
              <a:rPr lang="th" sz="3600"/>
            </a:br>
            <a:r>
              <a:rPr lang="th" sz="3600"/>
              <a:t>Discussion</a:t>
            </a:r>
            <a:endParaRPr sz="1100"/>
          </a:p>
        </p:txBody>
      </p:sp>
      <p:pic>
        <p:nvPicPr>
          <p:cNvPr id="394" name="Google Shape;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465" y="1203725"/>
            <a:ext cx="5363136" cy="23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/>
        </p:nvSpPr>
        <p:spPr>
          <a:xfrm>
            <a:off x="255876" y="320350"/>
            <a:ext cx="38298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Bookman Old Style"/>
              <a:buNone/>
            </a:pPr>
            <a:r>
              <a:rPr lang="th" sz="2500" b="0" i="0" u="sng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Results &amp; Discussion</a:t>
            </a:r>
            <a:endParaRPr sz="1100"/>
          </a:p>
        </p:txBody>
      </p:sp>
      <p:sp>
        <p:nvSpPr>
          <p:cNvPr id="400" name="Google Shape;400;p51"/>
          <p:cNvSpPr txBox="1"/>
          <p:nvPr/>
        </p:nvSpPr>
        <p:spPr>
          <a:xfrm>
            <a:off x="350200" y="904675"/>
            <a:ext cx="8856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-"/>
            </a:pPr>
            <a:r>
              <a:rPr lang="th" sz="2000" b="1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 value</a:t>
            </a: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 vs </a:t>
            </a:r>
            <a:r>
              <a:rPr lang="th" sz="2000" b="1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value</a:t>
            </a: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25" y="1292400"/>
            <a:ext cx="5185050" cy="32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/>
        </p:nvSpPr>
        <p:spPr>
          <a:xfrm>
            <a:off x="255875" y="320350"/>
            <a:ext cx="3713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Bookman Old Style"/>
              <a:buNone/>
            </a:pPr>
            <a:r>
              <a:rPr lang="th" sz="2500" b="0" i="0" u="sng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Results &amp; Discussion</a:t>
            </a:r>
            <a:endParaRPr sz="1100"/>
          </a:p>
        </p:txBody>
      </p:sp>
      <p:sp>
        <p:nvSpPr>
          <p:cNvPr id="407" name="Google Shape;407;p52"/>
          <p:cNvSpPr txBox="1"/>
          <p:nvPr/>
        </p:nvSpPr>
        <p:spPr>
          <a:xfrm>
            <a:off x="350200" y="904675"/>
            <a:ext cx="8856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-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Back testing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38" y="1356000"/>
            <a:ext cx="5573324" cy="32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/>
        </p:nvSpPr>
        <p:spPr>
          <a:xfrm>
            <a:off x="255875" y="320350"/>
            <a:ext cx="3713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Bookman Old Style"/>
              <a:buNone/>
            </a:pPr>
            <a:r>
              <a:rPr lang="th" sz="2500" b="0" i="0" u="sng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Results &amp; Discussion</a:t>
            </a:r>
            <a:endParaRPr sz="1100"/>
          </a:p>
        </p:txBody>
      </p:sp>
      <p:sp>
        <p:nvSpPr>
          <p:cNvPr id="414" name="Google Shape;414;p53"/>
          <p:cNvSpPr txBox="1"/>
          <p:nvPr/>
        </p:nvSpPr>
        <p:spPr>
          <a:xfrm>
            <a:off x="450950" y="866925"/>
            <a:ext cx="54075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In training phase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, LSTM may give a constant predict value. It come from the random of weight in the beginning.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1 layer with 16 units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 give the best performance by observation.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Zipline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 does not suit with csv dataset but good at online data from Quantopian.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15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63" y="27557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925" y="486475"/>
            <a:ext cx="3048499" cy="22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/>
        </p:nvSpPr>
        <p:spPr>
          <a:xfrm>
            <a:off x="255875" y="320350"/>
            <a:ext cx="3713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Bookman Old Style"/>
              <a:buNone/>
            </a:pPr>
            <a:r>
              <a:rPr lang="th" sz="2500" b="0" i="0" u="sng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Results &amp; Discussion</a:t>
            </a:r>
            <a:endParaRPr sz="1100"/>
          </a:p>
        </p:txBody>
      </p:sp>
      <p:sp>
        <p:nvSpPr>
          <p:cNvPr id="422" name="Google Shape;422;p54"/>
          <p:cNvSpPr txBox="1"/>
          <p:nvPr/>
        </p:nvSpPr>
        <p:spPr>
          <a:xfrm>
            <a:off x="204800" y="888800"/>
            <a:ext cx="45684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Our algorithm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 is working in a basic concept and there are more </a:t>
            </a: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deeper factors and conclusions 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that we can’t measure and launch in real treading.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Backtesting with our algorithm</a:t>
            </a:r>
            <a:r>
              <a:rPr lang="th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(2 units/day) give the profit 500 THB at day 1,000. 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850" y="2615525"/>
            <a:ext cx="3713100" cy="182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325" y="488550"/>
            <a:ext cx="2846600" cy="1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/>
          <p:nvPr/>
        </p:nvSpPr>
        <p:spPr>
          <a:xfrm>
            <a:off x="6569825" y="974950"/>
            <a:ext cx="10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E6913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Validation</a:t>
            </a:r>
            <a:endParaRPr>
              <a:solidFill>
                <a:srgbClr val="E6913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5944325" y="1847600"/>
            <a:ext cx="62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3C78D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Train</a:t>
            </a:r>
            <a:endParaRPr>
              <a:solidFill>
                <a:srgbClr val="3C78D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75200" y="226175"/>
            <a:ext cx="31224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Introduction</a:t>
            </a:r>
            <a:endParaRPr sz="1100"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2"/>
          </p:nvPr>
        </p:nvSpPr>
        <p:spPr>
          <a:xfrm>
            <a:off x="175201" y="1422550"/>
            <a:ext cx="29037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09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Stocks</a:t>
            </a:r>
            <a:endParaRPr sz="1100"/>
          </a:p>
          <a:p>
            <a:pPr marL="215900" lvl="0" indent="-20955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SET50</a:t>
            </a:r>
            <a:endParaRPr sz="1100"/>
          </a:p>
          <a:p>
            <a:pPr marL="215900" lvl="0" indent="-20955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Forecasting model</a:t>
            </a:r>
            <a:endParaRPr sz="1100"/>
          </a:p>
          <a:p>
            <a:pPr marL="215900" lvl="0" indent="-20955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th" sz="2100"/>
              <a:t>Deep learning</a:t>
            </a:r>
            <a:endParaRPr sz="2100"/>
          </a:p>
          <a:p>
            <a:pPr marL="215900" lvl="0" indent="-20955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100"/>
              <a:buChar char="•"/>
            </a:pPr>
            <a:r>
              <a:rPr lang="th" sz="2100"/>
              <a:t>LSTM</a:t>
            </a:r>
            <a:endParaRPr sz="2100"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7741" y="0"/>
            <a:ext cx="85203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>
            <a:spLocks noGrp="1"/>
          </p:cNvSpPr>
          <p:nvPr>
            <p:ph type="title"/>
          </p:nvPr>
        </p:nvSpPr>
        <p:spPr>
          <a:xfrm>
            <a:off x="1" y="2244474"/>
            <a:ext cx="3489512" cy="65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Conclusion</a:t>
            </a:r>
            <a:endParaRPr sz="3600"/>
          </a:p>
        </p:txBody>
      </p:sp>
      <p:sp>
        <p:nvSpPr>
          <p:cNvPr id="432" name="Google Shape;432;p55"/>
          <p:cNvSpPr txBox="1"/>
          <p:nvPr/>
        </p:nvSpPr>
        <p:spPr>
          <a:xfrm>
            <a:off x="3992325" y="306300"/>
            <a:ext cx="44865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</a:pP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The 1 layer with 16 units 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may be not the good for other model. It depends on random values and chance of predicted values.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ibre Franklin"/>
              <a:buChar char="●"/>
            </a:pP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Presently, Our LSTM model algorithm is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limited condition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. This model is recommended to modify more features for real trading.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ibre Franklin"/>
              <a:buChar char="●"/>
            </a:pP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Backtesting using Zipline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 is working for online Quantopian dataset only.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ibre Franklin"/>
              <a:buChar char="●"/>
            </a:pP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Backtesting with our algorithm 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gives less profit. Since our algorithm strategy buys or sells </a:t>
            </a:r>
            <a:r>
              <a:rPr lang="th" sz="1700" b="1">
                <a:latin typeface="Libre Franklin"/>
                <a:ea typeface="Libre Franklin"/>
                <a:cs typeface="Libre Franklin"/>
                <a:sym typeface="Libre Franklin"/>
              </a:rPr>
              <a:t>only 2 units</a:t>
            </a:r>
            <a:r>
              <a:rPr lang="th" sz="1700">
                <a:latin typeface="Libre Franklin"/>
                <a:ea typeface="Libre Franklin"/>
                <a:cs typeface="Libre Franklin"/>
                <a:sym typeface="Libre Franklin"/>
              </a:rPr>
              <a:t> in each day.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>
            <a:spLocks noGrp="1"/>
          </p:cNvSpPr>
          <p:nvPr>
            <p:ph type="title"/>
          </p:nvPr>
        </p:nvSpPr>
        <p:spPr>
          <a:xfrm>
            <a:off x="1" y="2244474"/>
            <a:ext cx="3489512" cy="65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</a:pPr>
            <a:r>
              <a:rPr lang="th" sz="3600"/>
              <a:t>THANK YOU</a:t>
            </a:r>
            <a:endParaRPr sz="3600"/>
          </a:p>
        </p:txBody>
      </p:sp>
      <p:sp>
        <p:nvSpPr>
          <p:cNvPr id="438" name="Google Shape;438;p56"/>
          <p:cNvSpPr txBox="1">
            <a:spLocks noGrp="1"/>
          </p:cNvSpPr>
          <p:nvPr>
            <p:ph type="body" idx="1"/>
          </p:nvPr>
        </p:nvSpPr>
        <p:spPr>
          <a:xfrm>
            <a:off x="4094250" y="609600"/>
            <a:ext cx="43395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292100" lvl="1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th" sz="2100">
                <a:solidFill>
                  <a:schemeClr val="dk1"/>
                </a:solidFill>
              </a:rPr>
              <a:t> </a:t>
            </a:r>
            <a:r>
              <a:rPr lang="th" sz="2100" b="0" i="0">
                <a:solidFill>
                  <a:schemeClr val="dk1"/>
                </a:solidFill>
              </a:rPr>
              <a:t>Dr. Teerasit Termsaithong</a:t>
            </a:r>
            <a:endParaRPr sz="2100" b="0" i="0">
              <a:solidFill>
                <a:schemeClr val="dk1"/>
              </a:solidFill>
            </a:endParaRPr>
          </a:p>
          <a:p>
            <a:pPr marL="292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292100" lvl="1" indent="-146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th" sz="2100">
                <a:solidFill>
                  <a:schemeClr val="dk1"/>
                </a:solidFill>
              </a:rPr>
              <a:t> KMUTT Scientific programming bootcamp with python</a:t>
            </a:r>
            <a:endParaRPr sz="2100">
              <a:solidFill>
                <a:schemeClr val="dk1"/>
              </a:solidFill>
            </a:endParaRPr>
          </a:p>
          <a:p>
            <a:pPr marL="2921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292100" lvl="1" indent="-146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th" sz="2100">
                <a:solidFill>
                  <a:schemeClr val="dk1"/>
                </a:solidFill>
              </a:rPr>
              <a:t> King Mongkut’s University of  Technology Thonburi (KMUTT)</a:t>
            </a:r>
            <a:endParaRPr sz="1100"/>
          </a:p>
        </p:txBody>
      </p:sp>
      <p:pic>
        <p:nvPicPr>
          <p:cNvPr id="439" name="Google Shape;43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706" y="3329580"/>
            <a:ext cx="1542985" cy="154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57"/>
          <p:cNvCxnSpPr/>
          <p:nvPr/>
        </p:nvCxnSpPr>
        <p:spPr>
          <a:xfrm>
            <a:off x="905744" y="3356056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7" name="Google Shape;447;p57"/>
          <p:cNvSpPr txBox="1">
            <a:spLocks noGrp="1"/>
          </p:cNvSpPr>
          <p:nvPr>
            <p:ph type="title"/>
          </p:nvPr>
        </p:nvSpPr>
        <p:spPr>
          <a:xfrm>
            <a:off x="478817" y="2855794"/>
            <a:ext cx="8181805" cy="108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Bookman Old Style"/>
              <a:buNone/>
            </a:pPr>
            <a:r>
              <a:rPr lang="th">
                <a:solidFill>
                  <a:srgbClr val="262626"/>
                </a:solidFill>
              </a:rPr>
              <a:t>THANK YOU FOR YOUR ATTENTION</a:t>
            </a:r>
            <a:endParaRPr/>
          </a:p>
        </p:txBody>
      </p:sp>
      <p:pic>
        <p:nvPicPr>
          <p:cNvPr id="448" name="Google Shape;448;p57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993" y="578325"/>
            <a:ext cx="2062517" cy="2062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57"/>
          <p:cNvCxnSpPr/>
          <p:nvPr/>
        </p:nvCxnSpPr>
        <p:spPr>
          <a:xfrm>
            <a:off x="1314450" y="4061740"/>
            <a:ext cx="65151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57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0010" y="0"/>
            <a:ext cx="98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255871" y="320353"/>
            <a:ext cx="2882770" cy="65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Stocks </a:t>
            </a:r>
            <a:endParaRPr sz="1100" b="1"/>
          </a:p>
        </p:txBody>
      </p:sp>
      <p:sp>
        <p:nvSpPr>
          <p:cNvPr id="168" name="Google Shape;168;p28"/>
          <p:cNvSpPr txBox="1"/>
          <p:nvPr/>
        </p:nvSpPr>
        <p:spPr>
          <a:xfrm>
            <a:off x="287100" y="916825"/>
            <a:ext cx="49779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 of ownership </a:t>
            </a:r>
            <a:r>
              <a:rPr lang="th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a particular company 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A divided-up unit of the value of company (</a:t>
            </a: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Shares</a:t>
            </a: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) 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Stock prices can </a:t>
            </a: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 up and down </a:t>
            </a:r>
            <a:endParaRPr sz="2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Depends on </a:t>
            </a: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well company doing </a:t>
            </a:r>
            <a:endParaRPr sz="2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Char char="●"/>
            </a:pPr>
            <a:r>
              <a:rPr lang="th" sz="2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Stock Market</a:t>
            </a:r>
            <a:r>
              <a:rPr lang="th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- The places where to buy or sells shares of company.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000" y="206850"/>
            <a:ext cx="3726600" cy="4289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7298100" y="4596325"/>
            <a:ext cx="18459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"/>
              <a:t>https://miro.medium.com/max/576/0*lubTctDQw1cFDxzo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/>
        </p:nvSpPr>
        <p:spPr>
          <a:xfrm>
            <a:off x="255871" y="320353"/>
            <a:ext cx="2882770" cy="65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SET50</a:t>
            </a:r>
            <a:endParaRPr sz="1100" b="1"/>
          </a:p>
        </p:txBody>
      </p:sp>
      <p:sp>
        <p:nvSpPr>
          <p:cNvPr id="176" name="Google Shape;176;p29"/>
          <p:cNvSpPr txBox="1"/>
          <p:nvPr/>
        </p:nvSpPr>
        <p:spPr>
          <a:xfrm>
            <a:off x="255875" y="888450"/>
            <a:ext cx="40638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Composite index 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Market Capitalization base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High liquidity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High earning 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Top 50 companies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e.g., PTT, AOT, KBANK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50" y="3069225"/>
            <a:ext cx="2509149" cy="1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825" y="215700"/>
            <a:ext cx="4392775" cy="43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255875" y="320350"/>
            <a:ext cx="38844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Forecasting model  </a:t>
            </a:r>
            <a:endParaRPr sz="1100" b="1"/>
          </a:p>
        </p:txBody>
      </p:sp>
      <p:sp>
        <p:nvSpPr>
          <p:cNvPr id="184" name="Google Shape;184;p30"/>
          <p:cNvSpPr txBox="1"/>
          <p:nvPr/>
        </p:nvSpPr>
        <p:spPr>
          <a:xfrm>
            <a:off x="159300" y="771400"/>
            <a:ext cx="48162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●"/>
            </a:pPr>
            <a:r>
              <a:rPr lang="th" sz="2000">
                <a:latin typeface="Libre Franklin"/>
                <a:ea typeface="Libre Franklin"/>
                <a:cs typeface="Libre Franklin"/>
                <a:sym typeface="Libre Franklin"/>
              </a:rPr>
              <a:t>For the case of stock values study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Long term forecasting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Financial time series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Higly non-linear data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Char char="○"/>
            </a:pPr>
            <a:r>
              <a:rPr lang="th" sz="2000" b="1">
                <a:latin typeface="Libre Franklin"/>
                <a:ea typeface="Libre Franklin"/>
                <a:cs typeface="Libre Franklin"/>
                <a:sym typeface="Libre Franklin"/>
              </a:rPr>
              <a:t>Hidden pattern and underlying dynamics</a:t>
            </a: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300" y="145325"/>
            <a:ext cx="3602465" cy="24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6144000" y="457790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700"/>
              <a:t>https://miro.medium.com/max/2542/1*e8UBEaMt7Pw5d9gP0tLHjA.png</a:t>
            </a:r>
            <a:endParaRPr sz="700"/>
          </a:p>
        </p:txBody>
      </p:sp>
      <p:sp>
        <p:nvSpPr>
          <p:cNvPr id="187" name="Google Shape;187;p30"/>
          <p:cNvSpPr txBox="1"/>
          <p:nvPr/>
        </p:nvSpPr>
        <p:spPr>
          <a:xfrm>
            <a:off x="5141350" y="3283275"/>
            <a:ext cx="38844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>
                <a:latin typeface="Libre Franklin"/>
                <a:ea typeface="Libre Franklin"/>
                <a:cs typeface="Libre Franklin"/>
                <a:sym typeface="Libre Franklin"/>
              </a:rPr>
              <a:t>‘DEEP LEARNING’  </a:t>
            </a:r>
            <a:endParaRPr sz="32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750" y="2875850"/>
            <a:ext cx="3459425" cy="1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255875" y="320350"/>
            <a:ext cx="2601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Deep learning</a:t>
            </a:r>
            <a:r>
              <a:rPr lang="th" sz="2700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10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50" y="1652425"/>
            <a:ext cx="4458905" cy="2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750" y="1652425"/>
            <a:ext cx="3818500" cy="2275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31"/>
          <p:cNvSpPr txBox="1"/>
          <p:nvPr/>
        </p:nvSpPr>
        <p:spPr>
          <a:xfrm>
            <a:off x="6144000" y="4567150"/>
            <a:ext cx="30000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"/>
              <a:t>https://ahead.asia/wp-content/uploads/2018/05/AheadAsia-AI-to-DeepLearning.jpg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255875" y="320350"/>
            <a:ext cx="2601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Deep learning</a:t>
            </a:r>
            <a:r>
              <a:rPr lang="th" sz="2700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100"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213" y="3762200"/>
            <a:ext cx="6319575" cy="9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4">
            <a:alphaModFix/>
          </a:blip>
          <a:srcRect l="31824"/>
          <a:stretch/>
        </p:blipFill>
        <p:spPr>
          <a:xfrm>
            <a:off x="2764275" y="843600"/>
            <a:ext cx="3615450" cy="2883525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32"/>
          <p:cNvSpPr txBox="1"/>
          <p:nvPr/>
        </p:nvSpPr>
        <p:spPr>
          <a:xfrm>
            <a:off x="6926100" y="4589075"/>
            <a:ext cx="22179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"/>
              <a:t>https://www.pnas.org/content/pnas/116/4/1074/F2.large.jpg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/>
        </p:nvSpPr>
        <p:spPr>
          <a:xfrm>
            <a:off x="255875" y="320350"/>
            <a:ext cx="2601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Bookman Old Style"/>
              <a:buNone/>
            </a:pPr>
            <a:r>
              <a:rPr lang="th" sz="2700" b="1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Deep learning</a:t>
            </a:r>
            <a:r>
              <a:rPr lang="th" sz="2700" u="sng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1100"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25" y="809575"/>
            <a:ext cx="5806526" cy="37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4572002" y="2315738"/>
            <a:ext cx="1746600" cy="1055700"/>
          </a:xfrm>
          <a:prstGeom prst="rect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6648900" y="4603625"/>
            <a:ext cx="24951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"/>
              <a:t>https://www.guru99.com/images/tensorflow/083018_0542_WhatisDeepl3.png</a:t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VTI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Microsoft Office PowerPoint</Application>
  <PresentationFormat>On-screen Show (16:9)</PresentationFormat>
  <Paragraphs>152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Georgia</vt:lpstr>
      <vt:lpstr>Libre Franklin</vt:lpstr>
      <vt:lpstr>Calibri</vt:lpstr>
      <vt:lpstr>Verdana</vt:lpstr>
      <vt:lpstr>Prompt</vt:lpstr>
      <vt:lpstr>Bookman Old Style</vt:lpstr>
      <vt:lpstr>Arial</vt:lpstr>
      <vt:lpstr>Simple Light</vt:lpstr>
      <vt:lpstr>1_RetrospectVTI</vt:lpstr>
      <vt:lpstr>1_RetrospectVTI</vt:lpstr>
      <vt:lpstr>SET50 stock price prediction using LSTM</vt:lpstr>
      <vt:lpstr>Team Members &amp; Advisor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&amp;  Discussion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  <vt:lpstr>THANK YOU FOR YOUR ATTENTION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SET50 stock price prediction using LSTM</dc:title>
  <dc:creator>- Paramet Moonkaew</dc:creator>
  <cp:lastModifiedBy>PARAMET MOONKAEW</cp:lastModifiedBy>
  <cp:revision>2</cp:revision>
  <dcterms:modified xsi:type="dcterms:W3CDTF">2020-08-19T09:45:58Z</dcterms:modified>
</cp:coreProperties>
</file>